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  <p:embeddedFont>
      <p:font typeface="Source Sans Pr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illSans-bold.fntdata"/><Relationship Id="rId47" Type="http://schemas.openxmlformats.org/officeDocument/2006/relationships/font" Target="fonts/GillSans-regular.fntdata"/><Relationship Id="rId49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italic.fntdata"/><Relationship Id="rId50" Type="http://schemas.openxmlformats.org/officeDocument/2006/relationships/font" Target="fonts/SourceSansPro-bold.fntdata"/><Relationship Id="rId52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a04f1036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a04f103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a04f1036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3a04f1036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a04f1036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3a04f1036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a04f1036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3a04f1036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a04f1036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3a04f1036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a04f1036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a04f1036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a04f1036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a04f1036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04f1036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04f1036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a04f1036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a04f1036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04f1036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a04f1036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a04f103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a04f103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04f1036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3a04f10361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a04f10361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a04f10361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a04f1036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a04f1036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04f1036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04f1036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a04f10361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a04f10361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a04f10361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a04f10361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04f10361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04f10361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a04f10361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a04f1036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04f10361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04f1036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a04f10361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a04f10361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a04f103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a04f103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a04f10361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3a04f10361_0_7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a04f10361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a04f10361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a04f10361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3a04f10361_0_7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a04f10361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3a04f10361_0_7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a04f103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a04f103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a04f1036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a04f103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a04f103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a04f103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a04f1036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a04f103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a04f103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a04f103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a04f103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a04f103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1">
  <p:cSld name="Title and Conten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/>
          <p:nvPr>
            <p:ph idx="12" type="sldNum"/>
          </p:nvPr>
        </p:nvSpPr>
        <p:spPr>
          <a:xfrm>
            <a:off x="8069192" y="4663440"/>
            <a:ext cx="274200" cy="274200"/>
          </a:xfrm>
          <a:prstGeom prst="ellipse">
            <a:avLst/>
          </a:prstGeom>
          <a:solidFill>
            <a:srgbClr val="1D1D1D">
              <a:alpha val="6980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 lnSpcReduction="2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1220493" y="254734"/>
            <a:ext cx="7600800" cy="75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137150" lIns="0" spcFirstLastPara="1" rIns="0" wrap="square" tIns="13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7E5D"/>
              </a:buClr>
              <a:buSzPts val="3400"/>
              <a:buFont typeface="Arial"/>
              <a:buNone/>
              <a:defRPr b="0" i="0" sz="3400" cap="none">
                <a:solidFill>
                  <a:srgbClr val="777E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220493" y="1130301"/>
            <a:ext cx="76008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6" name="Google Shape;56;p13"/>
          <p:cNvCxnSpPr/>
          <p:nvPr/>
        </p:nvCxnSpPr>
        <p:spPr>
          <a:xfrm>
            <a:off x="294467" y="1006648"/>
            <a:ext cx="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850739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 AND NRF MODULE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multiple </a:t>
            </a:r>
            <a:r>
              <a:rPr lang="en"/>
              <a:t>messages</a:t>
            </a:r>
            <a:r>
              <a:rPr lang="en"/>
              <a:t> differentiated ? 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A set of communication protocols are defined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Different </a:t>
            </a:r>
            <a:r>
              <a:rPr lang="en" sz="2400">
                <a:solidFill>
                  <a:srgbClr val="000000"/>
                </a:solidFill>
              </a:rPr>
              <a:t>messages</a:t>
            </a:r>
            <a:r>
              <a:rPr lang="en" sz="2400">
                <a:solidFill>
                  <a:srgbClr val="000000"/>
                </a:solidFill>
              </a:rPr>
              <a:t> are sent over either </a:t>
            </a:r>
            <a:endParaRPr sz="24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 sz="2000">
                <a:solidFill>
                  <a:srgbClr val="000000"/>
                </a:solidFill>
              </a:rPr>
              <a:t>Different Frequencies 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 sz="2000">
                <a:solidFill>
                  <a:srgbClr val="000000"/>
                </a:solidFill>
              </a:rPr>
              <a:t>Different Locations 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</a:pPr>
            <a:r>
              <a:rPr lang="en" sz="2000">
                <a:solidFill>
                  <a:srgbClr val="000000"/>
                </a:solidFill>
              </a:rPr>
              <a:t>Separate</a:t>
            </a:r>
            <a:r>
              <a:rPr lang="en" sz="2000">
                <a:solidFill>
                  <a:srgbClr val="000000"/>
                </a:solidFill>
              </a:rPr>
              <a:t> time 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00" y="79532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224525" y="398000"/>
            <a:ext cx="541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WIRELESS COMMUNICATION </a:t>
            </a:r>
            <a:endParaRPr b="0" i="0" sz="27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425" y="1651825"/>
            <a:ext cx="6405226" cy="2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1134000" y="344250"/>
            <a:ext cx="5740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encoding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aims to convert information waveforms (text, audio, image, video, etc.)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600" u="none" cap="none" strike="noStrike">
                <a:solidFill>
                  <a:srgbClr val="34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to a suitable form for applying signal processing techniques.</a:t>
            </a:r>
            <a:endParaRPr b="0" i="0" sz="1600" u="none" cap="none" strike="noStrike">
              <a:solidFill>
                <a:srgbClr val="34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600" u="none" cap="none" strike="noStrike">
                <a:solidFill>
                  <a:srgbClr val="34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(Remove redundant information)</a:t>
            </a:r>
            <a:endParaRPr b="0" i="0" sz="1600" u="none" cap="none" strike="noStrike">
              <a:solidFill>
                <a:srgbClr val="34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416676" y="1783426"/>
            <a:ext cx="1511469" cy="1311825"/>
          </a:xfrm>
          <a:custGeom>
            <a:rect b="b" l="l" r="r" t="t"/>
            <a:pathLst>
              <a:path extrusionOk="0" h="82765" w="80558">
                <a:moveTo>
                  <a:pt x="17950" y="3457"/>
                </a:moveTo>
                <a:cubicBezTo>
                  <a:pt x="-3091" y="12474"/>
                  <a:pt x="-4670" y="52869"/>
                  <a:pt x="8635" y="71497"/>
                </a:cubicBezTo>
                <a:cubicBezTo>
                  <a:pt x="20409" y="87981"/>
                  <a:pt x="52530" y="84354"/>
                  <a:pt x="69385" y="73117"/>
                </a:cubicBezTo>
                <a:cubicBezTo>
                  <a:pt x="76332" y="68486"/>
                  <a:pt x="78183" y="58330"/>
                  <a:pt x="79105" y="50032"/>
                </a:cubicBezTo>
                <a:cubicBezTo>
                  <a:pt x="80404" y="38340"/>
                  <a:pt x="82341" y="25319"/>
                  <a:pt x="77080" y="14797"/>
                </a:cubicBezTo>
                <a:cubicBezTo>
                  <a:pt x="75171" y="10979"/>
                  <a:pt x="70368" y="9416"/>
                  <a:pt x="66550" y="7507"/>
                </a:cubicBezTo>
                <a:cubicBezTo>
                  <a:pt x="57264" y="2864"/>
                  <a:pt x="46557" y="622"/>
                  <a:pt x="36175" y="622"/>
                </a:cubicBezTo>
                <a:cubicBezTo>
                  <a:pt x="29317" y="622"/>
                  <a:pt x="18992" y="-1867"/>
                  <a:pt x="15925" y="42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1000" y="1184625"/>
            <a:ext cx="4773000" cy="3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275" y="142307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1134000" y="202500"/>
            <a:ext cx="6125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channel encoder,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the coding for error correction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During the transmission of the signal, due to the noise in the channel, the signal may get altered and hence to avoid this, the channel encoder adds </a:t>
            </a:r>
            <a:r>
              <a:rPr b="0" i="0" lang="en" sz="1600" u="none" cap="none" strike="noStrike">
                <a:solidFill>
                  <a:srgbClr val="34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some redundancy.</a:t>
            </a:r>
            <a:endParaRPr b="0" i="0" sz="17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4227771" y="1420241"/>
            <a:ext cx="1997375" cy="1724225"/>
          </a:xfrm>
          <a:custGeom>
            <a:rect b="b" l="l" r="r" t="t"/>
            <a:pathLst>
              <a:path extrusionOk="0" h="68969" w="79895">
                <a:moveTo>
                  <a:pt x="13139" y="3535"/>
                </a:moveTo>
                <a:cubicBezTo>
                  <a:pt x="5846" y="6452"/>
                  <a:pt x="5324" y="17380"/>
                  <a:pt x="3419" y="25000"/>
                </a:cubicBezTo>
                <a:cubicBezTo>
                  <a:pt x="734" y="35740"/>
                  <a:pt x="-2818" y="49353"/>
                  <a:pt x="3824" y="58210"/>
                </a:cubicBezTo>
                <a:cubicBezTo>
                  <a:pt x="8849" y="64909"/>
                  <a:pt x="19102" y="65478"/>
                  <a:pt x="27314" y="67120"/>
                </a:cubicBezTo>
                <a:cubicBezTo>
                  <a:pt x="40681" y="69793"/>
                  <a:pt x="57555" y="70427"/>
                  <a:pt x="67814" y="61450"/>
                </a:cubicBezTo>
                <a:cubicBezTo>
                  <a:pt x="73768" y="56241"/>
                  <a:pt x="76223" y="47708"/>
                  <a:pt x="77939" y="39985"/>
                </a:cubicBezTo>
                <a:cubicBezTo>
                  <a:pt x="79936" y="30999"/>
                  <a:pt x="81807" y="19516"/>
                  <a:pt x="75914" y="12445"/>
                </a:cubicBezTo>
                <a:cubicBezTo>
                  <a:pt x="69976" y="5319"/>
                  <a:pt x="59090" y="4139"/>
                  <a:pt x="49994" y="2320"/>
                </a:cubicBezTo>
                <a:cubicBezTo>
                  <a:pt x="37275" y="-224"/>
                  <a:pt x="22716" y="-1861"/>
                  <a:pt x="11114" y="39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275" y="142307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617075" y="195175"/>
            <a:ext cx="61257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Modulation is </a:t>
            </a:r>
            <a:r>
              <a:rPr b="1" i="0" lang="en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of converting data into radio waves by adding information to an electronic or optical carrier signal</a:t>
            </a:r>
            <a:r>
              <a:rPr b="0" i="0" lang="en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(process of encoding information from a message source in a way that is suitable for transmission)</a:t>
            </a:r>
            <a:endParaRPr b="0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MODULATION TECHNIQUE: ASK, PSK, FSK, etc.</a:t>
            </a:r>
            <a:endParaRPr b="0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6343896" y="1423066"/>
            <a:ext cx="1997375" cy="1724225"/>
          </a:xfrm>
          <a:custGeom>
            <a:rect b="b" l="l" r="r" t="t"/>
            <a:pathLst>
              <a:path extrusionOk="0" h="68969" w="79895">
                <a:moveTo>
                  <a:pt x="13139" y="3535"/>
                </a:moveTo>
                <a:cubicBezTo>
                  <a:pt x="5846" y="6452"/>
                  <a:pt x="5324" y="17380"/>
                  <a:pt x="3419" y="25000"/>
                </a:cubicBezTo>
                <a:cubicBezTo>
                  <a:pt x="734" y="35740"/>
                  <a:pt x="-2818" y="49353"/>
                  <a:pt x="3824" y="58210"/>
                </a:cubicBezTo>
                <a:cubicBezTo>
                  <a:pt x="8849" y="64909"/>
                  <a:pt x="19102" y="65478"/>
                  <a:pt x="27314" y="67120"/>
                </a:cubicBezTo>
                <a:cubicBezTo>
                  <a:pt x="40681" y="69793"/>
                  <a:pt x="57555" y="70427"/>
                  <a:pt x="67814" y="61450"/>
                </a:cubicBezTo>
                <a:cubicBezTo>
                  <a:pt x="73768" y="56241"/>
                  <a:pt x="76223" y="47708"/>
                  <a:pt x="77939" y="39985"/>
                </a:cubicBezTo>
                <a:cubicBezTo>
                  <a:pt x="79936" y="30999"/>
                  <a:pt x="81807" y="19516"/>
                  <a:pt x="75914" y="12445"/>
                </a:cubicBezTo>
                <a:cubicBezTo>
                  <a:pt x="69976" y="5319"/>
                  <a:pt x="59090" y="4139"/>
                  <a:pt x="49994" y="2320"/>
                </a:cubicBezTo>
                <a:cubicBezTo>
                  <a:pt x="37275" y="-224"/>
                  <a:pt x="22716" y="-1861"/>
                  <a:pt x="11114" y="39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50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50" y="355200"/>
            <a:ext cx="8173900" cy="4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25" y="229925"/>
            <a:ext cx="52310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Modulation Important ? 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To reduce antenna size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To reduce interference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75" y="529850"/>
            <a:ext cx="8132375" cy="39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pic of Joystick module and led dimmer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ctrTitle"/>
          </p:nvPr>
        </p:nvSpPr>
        <p:spPr>
          <a:xfrm>
            <a:off x="1220493" y="254734"/>
            <a:ext cx="7600800" cy="75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137150" lIns="0" spcFirstLastPara="1" rIns="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77E5D"/>
              </a:buClr>
              <a:buSzPts val="3400"/>
              <a:buFont typeface="Arial"/>
              <a:buNone/>
            </a:pPr>
            <a:r>
              <a:rPr lang="en"/>
              <a:t>NRF24L01 MODULE</a:t>
            </a:r>
            <a:endParaRPr/>
          </a:p>
        </p:txBody>
      </p:sp>
      <p:pic>
        <p:nvPicPr>
          <p:cNvPr descr="2.4Ghz Spi NRF24l01 Module With Antenna For Wireless Communication, Upto  2mbps, Rs 180 | ID: 22364689062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007" y="1571902"/>
            <a:ext cx="3571875" cy="3421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y NRF24L01 2.4G RF Transceiver Module Online at Best Price in Nepal: OKDam" id="180" name="Google Shape;1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608" y="1606760"/>
            <a:ext cx="3352140" cy="335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490538"/>
            <a:ext cx="51339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50" y="266700"/>
            <a:ext cx="66770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Protocols 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SPI Communication - Used by NRF24L01 module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I2C Communication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UART communication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69" y="0"/>
            <a:ext cx="63304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650" y="581550"/>
            <a:ext cx="9285299" cy="39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Peripheral Interface (SPI) Communication </a:t>
            </a:r>
            <a:endParaRPr/>
          </a:p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1224538"/>
            <a:ext cx="40386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Peripheral Interface (SPI) Communication 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596700"/>
            <a:ext cx="33337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375" y="181725"/>
            <a:ext cx="3669649" cy="49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SPI 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43" lvl="1" marL="2857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 is used for Gather data from sensor at high frequencies, With Display and serial flash to RAM.</a:t>
            </a:r>
            <a:endParaRPr>
              <a:solidFill>
                <a:schemeClr val="dk1"/>
              </a:solidFill>
            </a:endParaRPr>
          </a:p>
          <a:p>
            <a:pPr indent="-285743" lvl="1" marL="2857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Communication line is high input impedance until ss is ground.</a:t>
            </a:r>
            <a:endParaRPr>
              <a:solidFill>
                <a:schemeClr val="dk1"/>
              </a:solidFill>
            </a:endParaRPr>
          </a:p>
          <a:p>
            <a:pPr indent="-285743" lvl="1" marL="2857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and Full Duplex Communication.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Wireless communication 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26250"/>
            <a:ext cx="3335675" cy="3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67" y="1426250"/>
            <a:ext cx="2219740" cy="3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150" y="2160625"/>
            <a:ext cx="24574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idx="1" type="subTitle"/>
          </p:nvPr>
        </p:nvSpPr>
        <p:spPr>
          <a:xfrm>
            <a:off x="218831" y="16684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I2C Communication</a:t>
            </a:r>
            <a:endParaRPr/>
          </a:p>
        </p:txBody>
      </p:sp>
      <p:sp>
        <p:nvSpPr>
          <p:cNvPr id="237" name="Google Shape;237;p43"/>
          <p:cNvSpPr txBox="1"/>
          <p:nvPr/>
        </p:nvSpPr>
        <p:spPr>
          <a:xfrm>
            <a:off x="218835" y="1100141"/>
            <a:ext cx="43530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achieve serial data communication which are very close to each other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Multi-master capability 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Communicates with slaves with slave address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Half duplex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Slave control over serial clock(clock stretching)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 modes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Standard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Fast mode 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Fast mode plus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 speed mode</a:t>
            </a:r>
            <a:endParaRPr sz="1100">
              <a:solidFill>
                <a:schemeClr val="dk1"/>
              </a:solidFill>
            </a:endParaRPr>
          </a:p>
          <a:p>
            <a:pPr indent="-1651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35" y="1693394"/>
            <a:ext cx="4267364" cy="209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857250"/>
            <a:ext cx="8572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idx="1" type="subTitle"/>
          </p:nvPr>
        </p:nvSpPr>
        <p:spPr>
          <a:xfrm>
            <a:off x="218831" y="16684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chemeClr val="dk1"/>
                </a:solidFill>
              </a:rPr>
              <a:t>Logic State</a:t>
            </a:r>
            <a:endParaRPr/>
          </a:p>
        </p:txBody>
      </p:sp>
      <p:sp>
        <p:nvSpPr>
          <p:cNvPr id="249" name="Google Shape;249;p45"/>
          <p:cNvSpPr txBox="1"/>
          <p:nvPr/>
        </p:nvSpPr>
        <p:spPr>
          <a:xfrm>
            <a:off x="78581" y="1511674"/>
            <a:ext cx="86610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464646"/>
                </a:solidFill>
                <a:latin typeface="PT Sans"/>
                <a:ea typeface="PT Sans"/>
                <a:cs typeface="PT Sans"/>
                <a:sym typeface="PT Sans"/>
              </a:rPr>
              <a:t>Digital logic circuits have three logic states: high, low and floating(or high impedance)</a:t>
            </a:r>
            <a:endParaRPr sz="1100"/>
          </a:p>
          <a:p>
            <a:pPr indent="-1651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464646"/>
                </a:solidFill>
                <a:latin typeface="PT Sans"/>
                <a:ea typeface="PT Sans"/>
                <a:cs typeface="PT Sans"/>
                <a:sym typeface="PT Sans"/>
              </a:rPr>
              <a:t>The high-impedance state occurs when the pin is not pulled to a high or low logic level, but is left “floating" instead. </a:t>
            </a:r>
            <a:endParaRPr sz="1100"/>
          </a:p>
          <a:p>
            <a:pPr indent="-1651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464646"/>
                </a:solidFill>
                <a:latin typeface="PT Sans"/>
                <a:ea typeface="PT Sans"/>
                <a:cs typeface="PT Sans"/>
                <a:sym typeface="PT Sans"/>
              </a:rPr>
              <a:t>A good illustration of this is an unconnected input pin of a microcontroller. </a:t>
            </a:r>
            <a:endParaRPr sz="1100"/>
          </a:p>
          <a:p>
            <a:pPr indent="-1651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464646"/>
                </a:solidFill>
                <a:latin typeface="PT Sans"/>
                <a:ea typeface="PT Sans"/>
                <a:cs typeface="PT Sans"/>
                <a:sym typeface="PT Sans"/>
              </a:rPr>
              <a:t>It is neither in a high or low logic state, and the microcontroller might unpredictably interpret the input value as either a logical high or logical low.</a:t>
            </a:r>
            <a:endParaRPr sz="1100"/>
          </a:p>
          <a:p>
            <a:pPr indent="-1651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5171" y="726735"/>
            <a:ext cx="2652956" cy="315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558" y="726735"/>
            <a:ext cx="4302398" cy="3151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2110153" y="3608712"/>
            <a:ext cx="1351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Pull up resistor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Antenna Convert electrical impulses into electromagnetic waves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300" y="1365525"/>
            <a:ext cx="3095726" cy="33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050"/>
            <a:ext cx="9143998" cy="4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the device locate the Tower ? 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doesn’t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Signal is transmitted in all direction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for safety the message is encrypted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Only the respective tower has the key to decrypt the message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38100"/>
            <a:ext cx="6391275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50" y="71000"/>
            <a:ext cx="7102100" cy="5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